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57" r:id="rId3"/>
    <p:sldId id="258" r:id="rId4"/>
    <p:sldId id="267" r:id="rId5"/>
    <p:sldId id="259" r:id="rId6"/>
    <p:sldId id="263" r:id="rId7"/>
    <p:sldId id="260" r:id="rId8"/>
    <p:sldId id="269" r:id="rId9"/>
    <p:sldId id="270" r:id="rId10"/>
    <p:sldId id="265" r:id="rId11"/>
    <p:sldId id="266" r:id="rId12"/>
    <p:sldId id="262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5" autoAdjust="0"/>
    <p:restoredTop sz="94660"/>
  </p:normalViewPr>
  <p:slideViewPr>
    <p:cSldViewPr>
      <p:cViewPr varScale="1">
        <p:scale>
          <a:sx n="67" d="100"/>
          <a:sy n="67" d="100"/>
        </p:scale>
        <p:origin x="-3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C712F-F424-425D-819D-FAE2CDB102EB}" type="datetimeFigureOut">
              <a:rPr lang="en-US" smtClean="0"/>
              <a:t>12/10/2009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80EE2-0373-42BC-8D8F-DB07CFB5F0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5314C3B-CE63-413E-88D6-67576BBA306A}" type="slidenum">
              <a:rPr lang="en-US"/>
              <a:pPr/>
              <a:t>10</a:t>
            </a:fld>
            <a:endParaRPr lang="en-US"/>
          </a:p>
        </p:txBody>
      </p:sp>
      <p:sp>
        <p:nvSpPr>
          <p:cNvPr id="51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CEE33F-80CF-4151-A0D9-3F70F8E17EEE}" type="slidenum">
              <a:rPr lang="en-US"/>
              <a:pPr/>
              <a:t>11</a:t>
            </a:fld>
            <a:endParaRPr lang="en-US"/>
          </a:p>
        </p:txBody>
      </p:sp>
      <p:sp>
        <p:nvSpPr>
          <p:cNvPr id="61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E166C7E-DCA9-4816-9FD6-BC1CDC4DD2D0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CF77755-22F1-423B-8ED3-7170D10300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7432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Senior Design #2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Members:</a:t>
            </a:r>
          </a:p>
          <a:p>
            <a:pPr algn="ctr"/>
            <a:r>
              <a:rPr lang="en-US" dirty="0" smtClean="0"/>
              <a:t> Lee Hinsz, Jeff </a:t>
            </a:r>
            <a:r>
              <a:rPr lang="en-US" dirty="0" smtClean="0"/>
              <a:t>Forshée</a:t>
            </a:r>
            <a:r>
              <a:rPr lang="en-US" dirty="0" smtClean="0"/>
              <a:t>, Marco Murillo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Advisor:</a:t>
            </a:r>
          </a:p>
          <a:p>
            <a:pPr algn="ctr"/>
            <a:r>
              <a:rPr lang="en-US" dirty="0" smtClean="0"/>
              <a:t>Dr. You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Client:</a:t>
            </a:r>
          </a:p>
          <a:p>
            <a:pPr algn="ctr"/>
            <a:r>
              <a:rPr lang="en-US" dirty="0" smtClean="0"/>
              <a:t>ECE Department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Google Calendar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lIns="82945" tIns="35203" rIns="82945" bIns="4147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2400" dirty="0" smtClean="0"/>
              <a:t>Google Calendar </a:t>
            </a:r>
            <a:r>
              <a:rPr lang="en-US" sz="2400" dirty="0"/>
              <a:t>API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2"/>
          </p:nvPr>
        </p:nvSpPr>
        <p:spPr>
          <a:ln/>
        </p:spPr>
        <p:txBody>
          <a:bodyPr lIns="82945" tIns="22401" rIns="82945" bIns="41473">
            <a:normAutofit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</a:tabLst>
            </a:pPr>
            <a:r>
              <a:rPr lang="en-US" dirty="0" smtClean="0">
                <a:cs typeface="Arial" charset="0"/>
              </a:rPr>
              <a:t>The </a:t>
            </a:r>
            <a:r>
              <a:rPr lang="en-US" dirty="0">
                <a:cs typeface="Arial" charset="0"/>
              </a:rPr>
              <a:t>Calendar Data API allows a program to perform many of the operations available via Google Calendar web interface. Using this API, it is possible to search for and view public and private calendar events.</a:t>
            </a:r>
          </a:p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</a:tabLst>
            </a:pPr>
            <a:r>
              <a:rPr lang="en-US" dirty="0" smtClean="0">
                <a:cs typeface="Arial" charset="0"/>
              </a:rPr>
              <a:t>The </a:t>
            </a:r>
            <a:r>
              <a:rPr lang="en-US" dirty="0">
                <a:cs typeface="Arial" charset="0"/>
              </a:rPr>
              <a:t>Google Calendar Data API will allow us to view and update calendar events in the form of Google Data API feeds.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t="4956" r="5009" b="4956"/>
          <a:stretch>
            <a:fillRect/>
          </a:stretch>
        </p:blipFill>
        <p:spPr bwMode="auto">
          <a:xfrm>
            <a:off x="3124200" y="1600200"/>
            <a:ext cx="5595088" cy="4092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lIns="82945" tIns="35203" rIns="82945" bIns="41473">
            <a:normAutofit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3200" dirty="0" smtClean="0"/>
              <a:t>Calendar Implementation Options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ln/>
        </p:spPr>
        <p:txBody>
          <a:bodyPr lIns="82945" tIns="22401" rIns="82945" bIns="41473">
            <a:normAutofit fontScale="77500" lnSpcReduction="20000"/>
          </a:bodyPr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smtClean="0"/>
              <a:t>Google has already developed tutorials and libraries to use and access the Data API with </a:t>
            </a:r>
            <a:r>
              <a:rPr lang="en-US" dirty="0" smtClean="0"/>
              <a:t>the following </a:t>
            </a:r>
            <a:r>
              <a:rPr lang="en-US" dirty="0" smtClean="0"/>
              <a:t>languages</a:t>
            </a:r>
            <a:r>
              <a:rPr lang="en-US" dirty="0" smtClean="0"/>
              <a:t>: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endParaRPr lang="en-US" dirty="0" smtClean="0"/>
          </a:p>
          <a:p>
            <a:pPr marL="391686" indent="-293764" algn="ctr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err="1" smtClean="0"/>
              <a:t>.Net</a:t>
            </a:r>
            <a:endParaRPr lang="en-US" dirty="0" smtClean="0"/>
          </a:p>
          <a:p>
            <a:pPr marL="391686" indent="-293764" algn="ctr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smtClean="0"/>
              <a:t>Java</a:t>
            </a:r>
          </a:p>
          <a:p>
            <a:pPr marL="391686" indent="-293764" algn="ctr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err="1" smtClean="0"/>
              <a:t>Javascript</a:t>
            </a:r>
            <a:endParaRPr lang="en-US" dirty="0" smtClean="0"/>
          </a:p>
          <a:p>
            <a:pPr marL="391686" indent="-293764" algn="ctr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err="1" smtClean="0"/>
              <a:t>Php</a:t>
            </a:r>
            <a:endParaRPr lang="en-US" dirty="0" smtClean="0"/>
          </a:p>
          <a:p>
            <a:pPr marL="391686" indent="-293764" algn="ctr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smtClean="0"/>
              <a:t>Python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endParaRPr lang="en-US" dirty="0" smtClean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smtClean="0"/>
              <a:t>All </a:t>
            </a:r>
            <a:r>
              <a:rPr lang="en-US" dirty="0"/>
              <a:t>of the </a:t>
            </a:r>
            <a:r>
              <a:rPr lang="en-US" dirty="0" smtClean="0"/>
              <a:t>Google </a:t>
            </a:r>
            <a:r>
              <a:rPr lang="en-US" dirty="0"/>
              <a:t>Data API client libraries use Protocol to send and retrieve </a:t>
            </a:r>
            <a:r>
              <a:rPr lang="en-US" dirty="0" smtClean="0"/>
              <a:t>private or public calendar </a:t>
            </a:r>
            <a:r>
              <a:rPr lang="en-US" dirty="0"/>
              <a:t>data which is processed by these libraries</a:t>
            </a:r>
            <a:r>
              <a:rPr lang="en-US" dirty="0" smtClean="0"/>
              <a:t>.</a:t>
            </a:r>
          </a:p>
          <a:p>
            <a:pPr marL="391686" indent="-293764">
              <a:buSzPct val="45000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endParaRPr lang="en-US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r>
              <a:rPr lang="en-US" dirty="0" smtClean="0"/>
              <a:t>A Python or Java solution is preferred due to power and ease but a shell script, bypassing the API, is possible.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For Next Semester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Implement Python/Java</a:t>
            </a:r>
            <a:r>
              <a:rPr lang="en-US" dirty="0"/>
              <a:t> </a:t>
            </a:r>
            <a:r>
              <a:rPr lang="en-US" dirty="0" smtClean="0"/>
              <a:t>or failing that, Linux pipelining</a:t>
            </a:r>
          </a:p>
          <a:p>
            <a:r>
              <a:rPr lang="en-US" dirty="0" smtClean="0"/>
              <a:t>Implement touch screen interface</a:t>
            </a:r>
          </a:p>
          <a:p>
            <a:r>
              <a:rPr lang="en-US" dirty="0" smtClean="0"/>
              <a:t>Implement wireless sub-system</a:t>
            </a:r>
          </a:p>
          <a:p>
            <a:r>
              <a:rPr lang="en-US" dirty="0" smtClean="0"/>
              <a:t>Finish documentation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Switch to new development board</a:t>
            </a:r>
          </a:p>
          <a:p>
            <a:r>
              <a:rPr lang="en-US" dirty="0" smtClean="0"/>
              <a:t>Implement data retrieval and handling code</a:t>
            </a:r>
          </a:p>
          <a:p>
            <a:r>
              <a:rPr lang="en-US" dirty="0" smtClean="0"/>
              <a:t>Implement user interface</a:t>
            </a:r>
          </a:p>
          <a:p>
            <a:r>
              <a:rPr lang="en-US" dirty="0" smtClean="0"/>
              <a:t>Unify and polish package</a:t>
            </a:r>
          </a:p>
          <a:p>
            <a:r>
              <a:rPr lang="en-US" dirty="0" smtClean="0"/>
              <a:t>Add additional features as time permits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While a good deal of progress has been made this semester we still have much to do.</a:t>
            </a:r>
          </a:p>
          <a:p>
            <a:pPr algn="ctr">
              <a:buNone/>
            </a:pPr>
            <a:r>
              <a:rPr lang="en-US" dirty="0" smtClean="0"/>
              <a:t> We still have one or two major obstacles to overcome before we can finish our hardware design and start focusing on the higher level software. </a:t>
            </a:r>
          </a:p>
          <a:p>
            <a:pPr algn="ctr">
              <a:buNone/>
            </a:pPr>
            <a:r>
              <a:rPr lang="en-US" dirty="0" smtClean="0"/>
              <a:t>These should be ironed out by early next semester giving us plenty of time to finish.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goal is to develop a device that will help faculty and students by having a simple centralized scheduling interface. </a:t>
            </a:r>
            <a:endParaRPr lang="en-US" dirty="0" smtClean="0"/>
          </a:p>
          <a:p>
            <a:r>
              <a:rPr lang="en-US" dirty="0" smtClean="0"/>
              <a:t>This interface should assist in scheduling meeting times with advisors, etc.</a:t>
            </a:r>
            <a:endParaRPr lang="en-US" dirty="0" smtClean="0"/>
          </a:p>
          <a:p>
            <a:r>
              <a:rPr lang="en-US" dirty="0" smtClean="0"/>
              <a:t>Google Calendar </a:t>
            </a:r>
            <a:r>
              <a:rPr lang="en-US" dirty="0" smtClean="0"/>
              <a:t>has many features that would be useful for this purpose but </a:t>
            </a:r>
            <a:r>
              <a:rPr lang="en-US" dirty="0" smtClean="0"/>
              <a:t>a stand alone interface </a:t>
            </a:r>
            <a:r>
              <a:rPr lang="en-US" dirty="0" smtClean="0"/>
              <a:t>is needed for our uses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 descr="C:\Documents and Settings\lee.hinsz\Local Settings\Temporary Internet Files\Content.IE5\6TI0AS1A\MPj0444188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416968"/>
            <a:ext cx="3429000" cy="329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The device will operate on an FPGA</a:t>
            </a:r>
          </a:p>
          <a:p>
            <a:pPr lvl="0"/>
            <a:r>
              <a:rPr lang="en-US" dirty="0" smtClean="0"/>
              <a:t>The </a:t>
            </a:r>
            <a:r>
              <a:rPr lang="en-US" dirty="0" smtClean="0"/>
              <a:t>unit will operate on any standard wireless network</a:t>
            </a:r>
          </a:p>
          <a:p>
            <a:pPr lvl="0"/>
            <a:r>
              <a:rPr lang="en-US" dirty="0" smtClean="0"/>
              <a:t>The unit will </a:t>
            </a:r>
            <a:r>
              <a:rPr lang="en-US" dirty="0" smtClean="0"/>
              <a:t>receive and </a:t>
            </a:r>
            <a:r>
              <a:rPr lang="en-US" dirty="0" smtClean="0"/>
              <a:t>display data </a:t>
            </a:r>
            <a:r>
              <a:rPr lang="en-US" dirty="0" smtClean="0"/>
              <a:t>from </a:t>
            </a:r>
            <a:r>
              <a:rPr lang="en-US" dirty="0" smtClean="0"/>
              <a:t>Google </a:t>
            </a:r>
            <a:r>
              <a:rPr lang="en-US" dirty="0" smtClean="0"/>
              <a:t>calendar</a:t>
            </a:r>
            <a:endParaRPr lang="en-US" dirty="0" smtClean="0"/>
          </a:p>
          <a:p>
            <a:pPr lvl="0"/>
            <a:r>
              <a:rPr lang="en-US" dirty="0" smtClean="0"/>
              <a:t>The unit will be able to display the events of the day, week and month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The user will have the ability to </a:t>
            </a:r>
            <a:r>
              <a:rPr lang="en-US" dirty="0" smtClean="0"/>
              <a:t>change </a:t>
            </a:r>
            <a:r>
              <a:rPr lang="en-US" dirty="0" smtClean="0"/>
              <a:t>settings without reprogramming the FPGA</a:t>
            </a:r>
          </a:p>
          <a:p>
            <a:pPr lvl="0"/>
            <a:r>
              <a:rPr lang="en-US" dirty="0" smtClean="0"/>
              <a:t>The device will be able to use any VGA monitor</a:t>
            </a:r>
          </a:p>
          <a:p>
            <a:pPr lvl="0"/>
            <a:r>
              <a:rPr lang="en-US" dirty="0" smtClean="0"/>
              <a:t>The unit should be </a:t>
            </a:r>
            <a:r>
              <a:rPr lang="en-US" dirty="0" smtClean="0"/>
              <a:t>“stand alone” </a:t>
            </a:r>
            <a:r>
              <a:rPr lang="en-US" dirty="0" smtClean="0"/>
              <a:t>and require power as its </a:t>
            </a:r>
            <a:r>
              <a:rPr lang="en-US" dirty="0" smtClean="0"/>
              <a:t>only physical </a:t>
            </a:r>
            <a:r>
              <a:rPr lang="en-US" dirty="0" smtClean="0"/>
              <a:t>connection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Altera</a:t>
            </a:r>
            <a:r>
              <a:rPr lang="en-US" sz="32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Cyclone II FPGA</a:t>
            </a:r>
            <a:endParaRPr lang="en-US" sz="1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The FPGA is the foundation of our design.</a:t>
            </a:r>
          </a:p>
          <a:p>
            <a:r>
              <a:rPr lang="en-US" sz="1800" dirty="0" smtClean="0"/>
              <a:t>The Cyclone II is an extremely flexible platform allowing for a wide variety of embedded solutions.</a:t>
            </a:r>
          </a:p>
          <a:p>
            <a:r>
              <a:rPr lang="en-US" sz="1800" dirty="0" smtClean="0"/>
              <a:t>It has an extremely low level of abstraction and is programmed with an HCL.</a:t>
            </a: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33,216 Logic Elements</a:t>
            </a:r>
          </a:p>
          <a:p>
            <a:r>
              <a:rPr lang="en-US" dirty="0" smtClean="0"/>
              <a:t>483,840 Bits of RAM</a:t>
            </a:r>
          </a:p>
          <a:p>
            <a:r>
              <a:rPr lang="en-US" dirty="0" smtClean="0"/>
              <a:t>35 Embedded Multipliers</a:t>
            </a:r>
          </a:p>
          <a:p>
            <a:r>
              <a:rPr lang="en-US" dirty="0" smtClean="0"/>
              <a:t>475 User I/O pins</a:t>
            </a:r>
          </a:p>
          <a:p>
            <a:r>
              <a:rPr lang="en-US" dirty="0" smtClean="0"/>
              <a:t>Built for Low Cost and Low Power Consumption</a:t>
            </a:r>
            <a:endParaRPr lang="en-US" dirty="0"/>
          </a:p>
        </p:txBody>
      </p:sp>
      <p:pic>
        <p:nvPicPr>
          <p:cNvPr id="8" name="Picture 7" descr="EP2C35F672C6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3581400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Altera</a:t>
            </a:r>
            <a:r>
              <a:rPr lang="en-US" dirty="0" smtClean="0"/>
              <a:t> DE2 Board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1800" dirty="0" smtClean="0"/>
              <a:t>Most of our hardware is provided by the development board.</a:t>
            </a:r>
          </a:p>
          <a:p>
            <a:r>
              <a:rPr lang="en-US" sz="1800" dirty="0" smtClean="0"/>
              <a:t>The board provides an easy way to program the FPGA and provides support hardware.</a:t>
            </a:r>
            <a:endParaRPr lang="en-US" sz="1800" dirty="0" smtClean="0"/>
          </a:p>
          <a:p>
            <a:r>
              <a:rPr lang="en-US" sz="1800" dirty="0" smtClean="0"/>
              <a:t>This includes support for all currently used input and output devices.</a:t>
            </a:r>
          </a:p>
          <a:p>
            <a:endParaRPr lang="en-US" dirty="0" smtClean="0"/>
          </a:p>
        </p:txBody>
      </p:sp>
      <p:pic>
        <p:nvPicPr>
          <p:cNvPr id="6" name="Content Placeholder 5" descr="fig1-de2-dev-boar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67200" y="3581400"/>
            <a:ext cx="3419414" cy="2597150"/>
          </a:xfrm>
        </p:spPr>
      </p:pic>
      <p:sp>
        <p:nvSpPr>
          <p:cNvPr id="7" name="TextBox 6"/>
          <p:cNvSpPr txBox="1"/>
          <p:nvPr/>
        </p:nvSpPr>
        <p:spPr>
          <a:xfrm>
            <a:off x="3352800" y="838200"/>
            <a:ext cx="48768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Specifications Overview</a:t>
            </a:r>
          </a:p>
          <a:p>
            <a:pPr algn="ctr"/>
            <a:endParaRPr lang="en-US" dirty="0" smtClean="0"/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8-MBytes </a:t>
            </a:r>
            <a:r>
              <a:rPr lang="en-US" dirty="0" smtClean="0"/>
              <a:t>SDRAM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512K </a:t>
            </a:r>
            <a:r>
              <a:rPr lang="en-US" dirty="0" smtClean="0"/>
              <a:t>SRAM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4-MBytes </a:t>
            </a:r>
            <a:r>
              <a:rPr lang="en-US" dirty="0" smtClean="0"/>
              <a:t>Flash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50 </a:t>
            </a:r>
            <a:r>
              <a:rPr lang="en-US" dirty="0" smtClean="0"/>
              <a:t>MHz Clock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10/100 </a:t>
            </a:r>
            <a:r>
              <a:rPr lang="en-US" dirty="0" smtClean="0"/>
              <a:t>Ethernet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VGA out via </a:t>
            </a:r>
            <a:r>
              <a:rPr lang="en-US" dirty="0" smtClean="0"/>
              <a:t>10-bit DAC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Nios</a:t>
            </a:r>
            <a:r>
              <a:rPr lang="en-US" sz="3200" dirty="0" smtClean="0"/>
              <a:t> 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/>
              <a:t>Embedded Processor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1800" dirty="0" smtClean="0"/>
              <a:t>The </a:t>
            </a:r>
            <a:r>
              <a:rPr lang="en-US" sz="1800" dirty="0" err="1" smtClean="0"/>
              <a:t>Nios</a:t>
            </a:r>
            <a:r>
              <a:rPr lang="en-US" sz="1800" dirty="0" smtClean="0"/>
              <a:t> allows us to code for a processor instead of the FPGA providing our first major level of abstraction.</a:t>
            </a:r>
            <a:endParaRPr lang="en-US" sz="1800" dirty="0" smtClean="0"/>
          </a:p>
          <a:p>
            <a:r>
              <a:rPr lang="en-US" sz="1800" dirty="0" smtClean="0"/>
              <a:t>The </a:t>
            </a:r>
            <a:r>
              <a:rPr lang="en-US" sz="1800" dirty="0" err="1" smtClean="0"/>
              <a:t>Nios</a:t>
            </a:r>
            <a:r>
              <a:rPr lang="en-US" sz="1800" dirty="0" smtClean="0"/>
              <a:t> II provides a suitable platform for an OS which should allow for more features and a faster development time.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715000" cy="3429000"/>
          </a:xfrm>
        </p:spPr>
        <p:txBody>
          <a:bodyPr/>
          <a:lstStyle/>
          <a:p>
            <a:pPr algn="ctr">
              <a:buNone/>
            </a:pPr>
            <a:r>
              <a:rPr lang="en-US" sz="2800" dirty="0" smtClean="0"/>
              <a:t>Specifications Overview</a:t>
            </a:r>
          </a:p>
          <a:p>
            <a:pPr algn="ctr"/>
            <a:endParaRPr lang="en-US" sz="1800" dirty="0" smtClean="0"/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32-bit Processor</a:t>
            </a:r>
            <a:endParaRPr lang="en-US" sz="1800" dirty="0" smtClean="0"/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RISC Architecture</a:t>
            </a:r>
            <a:endParaRPr lang="en-US" sz="1800" dirty="0" smtClean="0"/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Six-Stage Pipeline</a:t>
            </a:r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Single-Cycle Hardware </a:t>
            </a:r>
            <a:r>
              <a:rPr lang="en-US" sz="1800" dirty="0" smtClean="0"/>
              <a:t>M</a:t>
            </a:r>
            <a:r>
              <a:rPr lang="en-US" sz="1800" dirty="0" smtClean="0"/>
              <a:t>ultiply </a:t>
            </a:r>
            <a:r>
              <a:rPr lang="en-US" sz="1800" dirty="0" smtClean="0"/>
              <a:t>and </a:t>
            </a:r>
            <a:r>
              <a:rPr lang="en-US" sz="1800" dirty="0" smtClean="0"/>
              <a:t>Barrel Shifter</a:t>
            </a:r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Support for Custom Instructions</a:t>
            </a:r>
            <a:endParaRPr lang="en-US" sz="1800" dirty="0" smtClean="0"/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Highly Scalable</a:t>
            </a:r>
          </a:p>
          <a:p>
            <a:pPr algn="ctr">
              <a:buFont typeface="Arial" pitchFamily="34" charset="0"/>
              <a:buChar char="•"/>
            </a:pPr>
            <a:r>
              <a:rPr lang="en-US" sz="1800" dirty="0" smtClean="0"/>
              <a:t>Commercial Licensing Available</a:t>
            </a:r>
            <a:endParaRPr lang="en-US" sz="1800" dirty="0" smtClean="0"/>
          </a:p>
          <a:p>
            <a:endParaRPr lang="en-US" dirty="0"/>
          </a:p>
        </p:txBody>
      </p:sp>
      <p:pic>
        <p:nvPicPr>
          <p:cNvPr id="5" name="Picture 4" descr="eng_art_issue4_figure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4038600"/>
            <a:ext cx="2895600" cy="2068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uClinux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en-US" sz="1800" dirty="0" smtClean="0"/>
              <a:t>This is </a:t>
            </a:r>
            <a:r>
              <a:rPr lang="en-US" sz="1800" dirty="0" smtClean="0"/>
              <a:t>an operating system </a:t>
            </a:r>
            <a:r>
              <a:rPr lang="en-US" sz="1800" dirty="0" smtClean="0"/>
              <a:t>that is </a:t>
            </a:r>
            <a:r>
              <a:rPr lang="en-US" sz="1800" dirty="0" smtClean="0"/>
              <a:t>built </a:t>
            </a:r>
            <a:r>
              <a:rPr lang="en-US" sz="1800" dirty="0" smtClean="0"/>
              <a:t>off of a </a:t>
            </a:r>
            <a:r>
              <a:rPr lang="en-US" sz="1800" dirty="0" err="1" smtClean="0"/>
              <a:t>linux</a:t>
            </a:r>
            <a:r>
              <a:rPr lang="en-US" sz="1800" dirty="0" smtClean="0"/>
              <a:t> kernel, and is specifically made </a:t>
            </a:r>
            <a:r>
              <a:rPr lang="en-US" sz="1800" dirty="0" smtClean="0"/>
              <a:t>for </a:t>
            </a:r>
            <a:r>
              <a:rPr lang="en-US" sz="1800" dirty="0" smtClean="0"/>
              <a:t>embedded systems.</a:t>
            </a:r>
          </a:p>
          <a:p>
            <a:pPr>
              <a:lnSpc>
                <a:spcPct val="80000"/>
              </a:lnSpc>
            </a:pPr>
            <a:r>
              <a:rPr lang="en-US" sz="1800" dirty="0" smtClean="0"/>
              <a:t>Has a great deal of default functionality.</a:t>
            </a:r>
          </a:p>
          <a:p>
            <a:pPr>
              <a:lnSpc>
                <a:spcPct val="80000"/>
              </a:lnSpc>
            </a:pPr>
            <a:r>
              <a:rPr lang="en-US" sz="1800" dirty="0" smtClean="0"/>
              <a:t>Greatly speeds up the development of our project. </a:t>
            </a:r>
            <a:endParaRPr lang="en-US" sz="1800" dirty="0" smtClean="0"/>
          </a:p>
          <a:p>
            <a:pPr>
              <a:lnSpc>
                <a:spcPct val="80000"/>
              </a:lnSpc>
            </a:pPr>
            <a:r>
              <a:rPr lang="en-US" sz="1800" dirty="0" smtClean="0"/>
              <a:t>Allows </a:t>
            </a:r>
            <a:r>
              <a:rPr lang="en-US" sz="1800" dirty="0" smtClean="0"/>
              <a:t>us </a:t>
            </a:r>
            <a:r>
              <a:rPr lang="en-US" sz="1800" dirty="0" smtClean="0"/>
              <a:t>to more easily interface with </a:t>
            </a:r>
            <a:r>
              <a:rPr lang="en-US" sz="1800" dirty="0" smtClean="0"/>
              <a:t>the hardware components </a:t>
            </a:r>
            <a:r>
              <a:rPr lang="en-US" sz="1800" dirty="0" smtClean="0"/>
              <a:t>of our design. </a:t>
            </a:r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7" name="Picture 6" descr="uclinux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1828800"/>
            <a:ext cx="4818742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Good Side </a:t>
            </a:r>
            <a:r>
              <a:rPr lang="en-US" dirty="0"/>
              <a:t>of </a:t>
            </a:r>
            <a:r>
              <a:rPr lang="en-US" dirty="0" err="1"/>
              <a:t>uClinux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It has a minimum build size of 1.3 Mb for a base OS.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All the applications and libraries that have been ported take up only kilobytes in memory.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Has a lot of the base functionality of common </a:t>
            </a:r>
            <a:r>
              <a:rPr lang="en-US" sz="2800" dirty="0" err="1"/>
              <a:t>linux</a:t>
            </a:r>
            <a:r>
              <a:rPr lang="en-US" sz="2800" dirty="0"/>
              <a:t> kernels. 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It has a shell with borne(BASH) like syntax.</a:t>
            </a: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 smtClean="0"/>
              <a:t>Provides </a:t>
            </a:r>
            <a:r>
              <a:rPr lang="en-US" sz="2800" dirty="0"/>
              <a:t>many build options.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Easy to update with the latest ported programs.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It’s free!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Bad Side of </a:t>
            </a:r>
            <a:r>
              <a:rPr lang="en-US" dirty="0" err="1" smtClean="0"/>
              <a:t>uClinux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Does not </a:t>
            </a:r>
            <a:r>
              <a:rPr lang="en-US" dirty="0" smtClean="0"/>
              <a:t>support MMUs, </a:t>
            </a:r>
            <a:r>
              <a:rPr lang="en-US" dirty="0"/>
              <a:t>so some high level functions don’t work ex. Fork, and pipelining. Also the amount of memory your processes occupy aren’t monitored, so it’s easy to overflow the memory.</a:t>
            </a:r>
          </a:p>
          <a:p>
            <a:pPr>
              <a:lnSpc>
                <a:spcPct val="90000"/>
              </a:lnSpc>
            </a:pPr>
            <a:r>
              <a:rPr lang="en-US" dirty="0"/>
              <a:t>Some configurations options don’t list all the requirements.</a:t>
            </a:r>
          </a:p>
          <a:p>
            <a:pPr>
              <a:lnSpc>
                <a:spcPct val="90000"/>
              </a:lnSpc>
            </a:pPr>
            <a:r>
              <a:rPr lang="en-US" dirty="0"/>
              <a:t>Has a bit of a learning curve because of the small shell. </a:t>
            </a:r>
          </a:p>
        </p:txBody>
      </p:sp>
      <p:pic>
        <p:nvPicPr>
          <p:cNvPr id="4" name="Picture 5" descr="[uCPenguin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419600"/>
            <a:ext cx="1600200" cy="1887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484</TotalTime>
  <Words>802</Words>
  <Application>Microsoft Office PowerPoint</Application>
  <PresentationFormat>On-screen Show (4:3)</PresentationFormat>
  <Paragraphs>105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Google Calendar</vt:lpstr>
      <vt:lpstr>Introduction</vt:lpstr>
      <vt:lpstr>Requirements</vt:lpstr>
      <vt:lpstr>Altera  Cyclone II FPGA</vt:lpstr>
      <vt:lpstr>Altera DE2 Board</vt:lpstr>
      <vt:lpstr>Nios II Embedded Processor</vt:lpstr>
      <vt:lpstr>uClinux</vt:lpstr>
      <vt:lpstr>The Good Side of uClinux</vt:lpstr>
      <vt:lpstr>The Bad Side of uClinux</vt:lpstr>
      <vt:lpstr>Google Calendar API</vt:lpstr>
      <vt:lpstr>Calendar Implementation Options </vt:lpstr>
      <vt:lpstr>Goals For Next Semester</vt:lpstr>
      <vt:lpstr>Conclusion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Google Calendar</dc:title>
  <dc:creator>Lee.Hinsz</dc:creator>
  <cp:lastModifiedBy>Lee.Hinsz</cp:lastModifiedBy>
  <cp:revision>32</cp:revision>
  <dcterms:created xsi:type="dcterms:W3CDTF">2009-12-10T06:09:09Z</dcterms:created>
  <dcterms:modified xsi:type="dcterms:W3CDTF">2009-12-11T02:15:42Z</dcterms:modified>
</cp:coreProperties>
</file>